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>
        <p:scale>
          <a:sx n="60" d="100"/>
          <a:sy n="60" d="100"/>
        </p:scale>
        <p:origin x="1140" y="4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07.11.2018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Alexander </a:t>
            </a: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TEMPLATE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November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Struktur</a:t>
            </a:r>
            <a:r>
              <a:rPr lang="en-US" sz="4800" dirty="0"/>
              <a:t> WordNet dan </a:t>
            </a:r>
            <a:r>
              <a:rPr lang="en-US" sz="4800" dirty="0" err="1"/>
              <a:t>metode-metode</a:t>
            </a:r>
            <a:r>
              <a:rPr lang="en-US" sz="4800" dirty="0"/>
              <a:t> </a:t>
            </a:r>
            <a:r>
              <a:rPr lang="en-US" sz="4800" dirty="0" err="1"/>
              <a:t>pengukuran</a:t>
            </a:r>
            <a:r>
              <a:rPr lang="en-US" sz="4800" dirty="0"/>
              <a:t> word similarity </a:t>
            </a:r>
            <a:r>
              <a:rPr lang="en-US" sz="4800" dirty="0" err="1"/>
              <a:t>berdasar</a:t>
            </a:r>
            <a:r>
              <a:rPr lang="en-US" sz="4800" dirty="0"/>
              <a:t> WordNet</a:t>
            </a:r>
            <a:endParaRPr lang="ru-RU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Novelty </a:t>
            </a:r>
            <a:r>
              <a:rPr lang="en-US" dirty="0" err="1"/>
              <a:t>Octaviani</a:t>
            </a:r>
            <a:r>
              <a:rPr lang="en-US" dirty="0"/>
              <a:t> F D</a:t>
            </a:r>
          </a:p>
          <a:p>
            <a:r>
              <a:rPr lang="en-US" dirty="0" err="1"/>
              <a:t>Rike</a:t>
            </a:r>
            <a:r>
              <a:rPr lang="en-US" dirty="0"/>
              <a:t> Adelia</a:t>
            </a:r>
          </a:p>
          <a:p>
            <a:r>
              <a:rPr lang="en-US" dirty="0" err="1"/>
              <a:t>Sayid</a:t>
            </a:r>
            <a:r>
              <a:rPr lang="en-US" dirty="0"/>
              <a:t> M Ridho 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79" y="465103"/>
            <a:ext cx="10515600" cy="782638"/>
          </a:xfrm>
        </p:spPr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38200" y="3428999"/>
            <a:ext cx="10515600" cy="18899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err="1"/>
              <a:t>Struktur</a:t>
            </a:r>
            <a:r>
              <a:rPr lang="en-US" sz="3200" dirty="0"/>
              <a:t> WordNet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err="1"/>
              <a:t>Metode</a:t>
            </a:r>
            <a:r>
              <a:rPr lang="en-US" sz="3200" dirty="0"/>
              <a:t> </a:t>
            </a:r>
            <a:r>
              <a:rPr lang="en-US" sz="3200" dirty="0" err="1"/>
              <a:t>pengukuran</a:t>
            </a:r>
            <a:r>
              <a:rPr lang="en-US" sz="3200" dirty="0"/>
              <a:t> word similarity </a:t>
            </a:r>
            <a:r>
              <a:rPr lang="en-US" sz="3200" dirty="0" err="1"/>
              <a:t>berdasarkan</a:t>
            </a:r>
            <a:r>
              <a:rPr lang="en-US" sz="3200" dirty="0"/>
              <a:t> WordNet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Pengertian</a:t>
            </a:r>
            <a:r>
              <a:rPr lang="en-US" dirty="0"/>
              <a:t> Wordnet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8914"/>
            <a:ext cx="4596685" cy="3427637"/>
          </a:xfrm>
        </p:spPr>
        <p:txBody>
          <a:bodyPr>
            <a:normAutofit/>
          </a:bodyPr>
          <a:lstStyle/>
          <a:p>
            <a:r>
              <a:rPr lang="en-US" dirty="0"/>
              <a:t>WordNet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i="1" dirty="0"/>
              <a:t>database </a:t>
            </a:r>
            <a:r>
              <a:rPr lang="en-US" dirty="0" err="1"/>
              <a:t>kamus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yang </a:t>
            </a:r>
            <a:r>
              <a:rPr lang="en-US" dirty="0" err="1"/>
              <a:t>dikembangkan</a:t>
            </a:r>
            <a:r>
              <a:rPr lang="en-US" dirty="0"/>
              <a:t> oleh Princeton </a:t>
            </a:r>
            <a:r>
              <a:rPr lang="en-US" i="1" dirty="0"/>
              <a:t>University</a:t>
            </a:r>
            <a:r>
              <a:rPr lang="en-US" dirty="0"/>
              <a:t>.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WordNet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kamus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kamus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memfokuskan</a:t>
            </a:r>
            <a:r>
              <a:rPr lang="en-US" dirty="0"/>
              <a:t> pada kata </a:t>
            </a:r>
            <a:r>
              <a:rPr lang="en-US" dirty="0" err="1"/>
              <a:t>sedangkan</a:t>
            </a:r>
            <a:r>
              <a:rPr lang="en-US" dirty="0"/>
              <a:t> WordNet </a:t>
            </a:r>
            <a:r>
              <a:rPr lang="en-US" dirty="0" err="1"/>
              <a:t>memfokuskan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kata.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545995"/>
            <a:ext cx="9981127" cy="1926748"/>
          </a:xfrm>
        </p:spPr>
        <p:txBody>
          <a:bodyPr>
            <a:normAutofit/>
          </a:bodyPr>
          <a:lstStyle/>
          <a:p>
            <a:r>
              <a:rPr lang="en-US" sz="2000" dirty="0"/>
              <a:t>Satu </a:t>
            </a:r>
            <a:r>
              <a:rPr lang="en-US" sz="2000" dirty="0" err="1"/>
              <a:t>makna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WordNet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dinyatakan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 </a:t>
            </a:r>
            <a:r>
              <a:rPr lang="en-US" sz="2000" i="1" dirty="0" err="1"/>
              <a:t>synset</a:t>
            </a:r>
            <a:r>
              <a:rPr lang="en-US" sz="2000" dirty="0"/>
              <a:t> </a:t>
            </a:r>
            <a:r>
              <a:rPr lang="en-US" sz="2000" i="1" dirty="0"/>
              <a:t>(synonym set</a:t>
            </a:r>
            <a:r>
              <a:rPr lang="en-US" sz="2000" dirty="0"/>
              <a:t>),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kumpulan</a:t>
            </a:r>
            <a:r>
              <a:rPr lang="en-US" sz="2000" dirty="0"/>
              <a:t> kata yang </a:t>
            </a:r>
            <a:r>
              <a:rPr lang="en-US" sz="2000" dirty="0" err="1"/>
              <a:t>merepresentasikan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makna</a:t>
            </a:r>
            <a:r>
              <a:rPr lang="en-US" sz="2000" dirty="0"/>
              <a:t>. </a:t>
            </a: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representasi</a:t>
            </a:r>
            <a:r>
              <a:rPr lang="en-US" sz="2000" dirty="0"/>
              <a:t> </a:t>
            </a:r>
            <a:r>
              <a:rPr lang="en-US" sz="2000" dirty="0" err="1"/>
              <a:t>makna</a:t>
            </a:r>
            <a:r>
              <a:rPr lang="en-US" sz="2000" dirty="0"/>
              <a:t>, di </a:t>
            </a:r>
            <a:r>
              <a:rPr lang="en-US" sz="2000" dirty="0" err="1"/>
              <a:t>dalam</a:t>
            </a:r>
            <a:r>
              <a:rPr lang="en-US" sz="2000" dirty="0"/>
              <a:t> WordNet juga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/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makna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hipernim</a:t>
            </a:r>
            <a:r>
              <a:rPr lang="en-US" sz="2000" dirty="0"/>
              <a:t>, </a:t>
            </a:r>
            <a:r>
              <a:rPr lang="en-US" sz="2000" dirty="0" err="1"/>
              <a:t>hiponim</a:t>
            </a:r>
            <a:r>
              <a:rPr lang="en-US" sz="2000" dirty="0"/>
              <a:t> </a:t>
            </a:r>
            <a:r>
              <a:rPr lang="en-US" sz="2000" dirty="0" err="1"/>
              <a:t>meronim</a:t>
            </a:r>
            <a:r>
              <a:rPr lang="en-US" sz="2000" dirty="0"/>
              <a:t>, </a:t>
            </a:r>
            <a:r>
              <a:rPr lang="en-US" sz="2000" dirty="0" err="1"/>
              <a:t>antonim</a:t>
            </a:r>
            <a:r>
              <a:rPr lang="en-US" sz="2000" dirty="0"/>
              <a:t>, dan </a:t>
            </a:r>
            <a:r>
              <a:rPr lang="en-US" sz="2000" dirty="0" err="1"/>
              <a:t>sinonim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WordNet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7D5B5E-7294-4F27-8A33-94E79A689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1397"/>
              </p:ext>
            </p:extLst>
          </p:nvPr>
        </p:nvGraphicFramePr>
        <p:xfrm>
          <a:off x="838200" y="1883192"/>
          <a:ext cx="10792326" cy="4100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774">
                  <a:extLst>
                    <a:ext uri="{9D8B030D-6E8A-4147-A177-3AD203B41FA5}">
                      <a16:colId xmlns:a16="http://schemas.microsoft.com/office/drawing/2014/main" val="896244899"/>
                    </a:ext>
                  </a:extLst>
                </a:gridCol>
                <a:gridCol w="4906351">
                  <a:extLst>
                    <a:ext uri="{9D8B030D-6E8A-4147-A177-3AD203B41FA5}">
                      <a16:colId xmlns:a16="http://schemas.microsoft.com/office/drawing/2014/main" val="3106039507"/>
                    </a:ext>
                  </a:extLst>
                </a:gridCol>
                <a:gridCol w="3766201">
                  <a:extLst>
                    <a:ext uri="{9D8B030D-6E8A-4147-A177-3AD203B41FA5}">
                      <a16:colId xmlns:a16="http://schemas.microsoft.com/office/drawing/2014/main" val="1832071816"/>
                    </a:ext>
                  </a:extLst>
                </a:gridCol>
              </a:tblGrid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Relasi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semantik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Deskripsi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Contoh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908903"/>
                  </a:ext>
                </a:extLst>
              </a:tr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+mj-lt"/>
                        </a:rPr>
                        <a:t>Sinonim</a:t>
                      </a:r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Sebuah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konsep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sama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atau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berdekatan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Berbicara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sinonim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dengan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berkata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60927"/>
                  </a:ext>
                </a:extLst>
              </a:tr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+mj-lt"/>
                        </a:rPr>
                        <a:t>Antonim</a:t>
                      </a:r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Sebuah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konsep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jauh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atau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berlawanan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Berbicara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antonim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dengan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diam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13759"/>
                  </a:ext>
                </a:extLst>
              </a:tr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+mj-lt"/>
                        </a:rPr>
                        <a:t>Hipernim</a:t>
                      </a:r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Sebuah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konsep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menunjukkan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hal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lebih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umum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Kucing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hipernim-nya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adalah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mamalia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08843"/>
                  </a:ext>
                </a:extLst>
              </a:tr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+mj-lt"/>
                        </a:rPr>
                        <a:t>Hiponim</a:t>
                      </a:r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Sebuah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konsep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menunjukkan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hal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lebih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rinci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Kucing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hiponim-nya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adalah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kucing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anggora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9869"/>
                  </a:ext>
                </a:extLst>
              </a:tr>
              <a:tr h="683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+mj-lt"/>
                        </a:rPr>
                        <a:t>Meronim</a:t>
                      </a:r>
                      <a:endParaRPr lang="en-US" sz="20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Sebuah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konsep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dimana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hal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tersebut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merupakan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bagian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dari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suuat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makna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Mata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merupakan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meronim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dari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kepala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8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word similarity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Path-based algorithm</a:t>
            </a:r>
            <a:endParaRPr lang="ru-RU" sz="2400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buah</a:t>
            </a:r>
            <a:r>
              <a:rPr lang="en-US" sz="2800" dirty="0"/>
              <a:t> kata </a:t>
            </a:r>
            <a:r>
              <a:rPr lang="en-US" sz="2800" dirty="0" err="1"/>
              <a:t>dikatakan</a:t>
            </a:r>
            <a:r>
              <a:rPr lang="en-US" sz="2800" dirty="0"/>
              <a:t> </a:t>
            </a:r>
            <a:r>
              <a:rPr lang="en-US" sz="2800" dirty="0" err="1"/>
              <a:t>serupa</a:t>
            </a:r>
            <a:r>
              <a:rPr lang="en-US" sz="2800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kata-kata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berdekatan</a:t>
            </a:r>
            <a:r>
              <a:rPr lang="en-US" sz="2800" dirty="0"/>
              <a:t> pada </a:t>
            </a: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hirarki</a:t>
            </a:r>
            <a:r>
              <a:rPr lang="en-US" sz="2800" dirty="0"/>
              <a:t>  thesaurus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FFFF00"/>
                </a:solidFill>
              </a:rPr>
              <a:t>Lesk</a:t>
            </a:r>
            <a:r>
              <a:rPr lang="en-US" sz="2400" dirty="0">
                <a:solidFill>
                  <a:srgbClr val="FFFF00"/>
                </a:solidFill>
              </a:rPr>
              <a:t> Algorithm</a:t>
            </a:r>
            <a:endParaRPr lang="ru-RU" sz="2400" dirty="0">
              <a:solidFill>
                <a:srgbClr val="FFFF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buah</a:t>
            </a:r>
            <a:r>
              <a:rPr lang="en-US" sz="2400" dirty="0"/>
              <a:t> kata </a:t>
            </a:r>
            <a:r>
              <a:rPr lang="en-US" sz="2400" dirty="0" err="1"/>
              <a:t>dikatakan</a:t>
            </a:r>
            <a:r>
              <a:rPr lang="en-US" sz="2400" dirty="0"/>
              <a:t> </a:t>
            </a:r>
            <a:r>
              <a:rPr lang="en-US" sz="2400" dirty="0" err="1"/>
              <a:t>serupa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makna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kata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kata </a:t>
            </a:r>
            <a:r>
              <a:rPr lang="en-US" sz="2400" dirty="0" err="1"/>
              <a:t>kata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28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Path-based Algorithm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BB66EB-5D5F-4EEA-88A1-56AB3715464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316932" y="2178645"/>
            <a:ext cx="4522142" cy="1325564"/>
          </a:xfrm>
        </p:spPr>
        <p:txBody>
          <a:bodyPr/>
          <a:lstStyle/>
          <a:p>
            <a:r>
              <a:rPr lang="en-US" dirty="0"/>
              <a:t>How to know the similarity between 2 words?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50306D-27F2-4A9B-BC4F-51A7B41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2116811"/>
            <a:ext cx="5875307" cy="3768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3BB8BC-3750-406A-9DCA-65B2679E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91" y="3286017"/>
            <a:ext cx="4199933" cy="9036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9DEF64-2F95-488D-A17B-F052A461CD20}"/>
              </a:ext>
            </a:extLst>
          </p:cNvPr>
          <p:cNvSpPr/>
          <p:nvPr/>
        </p:nvSpPr>
        <p:spPr>
          <a:xfrm>
            <a:off x="497139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69DCD4-9EC6-4DFA-ADE9-B96BE46B8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33" y="4727706"/>
            <a:ext cx="5353050" cy="8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Lesk</a:t>
            </a:r>
            <a:r>
              <a:rPr lang="en-US" dirty="0"/>
              <a:t> Algorithm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9DEF64-2F95-488D-A17B-F052A461CD20}"/>
              </a:ext>
            </a:extLst>
          </p:cNvPr>
          <p:cNvSpPr/>
          <p:nvPr/>
        </p:nvSpPr>
        <p:spPr>
          <a:xfrm>
            <a:off x="497139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98B4-61A2-47D0-9CD0-15B243B7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83" y="2067535"/>
            <a:ext cx="8242384" cy="108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D5A57-EE51-43A3-B419-1C4AAC3F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32" y="3979115"/>
            <a:ext cx="8250535" cy="123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CCA17-670C-45A1-BB53-B9D7125C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64" y="3063040"/>
            <a:ext cx="320626" cy="9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29E3B9-46A4-49EA-BB59-8DB096F17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question? </a:t>
            </a:r>
            <a:r>
              <a:rPr lang="en-US" dirty="0">
                <a:sym typeface="Wingdings" panose="05000000000000000000" pitchFamily="2" charset="2"/>
              </a:rPr>
              <a:t> 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onBusiness Presentation Layout_Nature_MO - v4.potx" id="{20ED95C4-FC77-4325-ADE4-6B61169EE19C}" vid="{A4071738-43E8-4B3B-A646-9FFE68819E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183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Gill Sans MT</vt:lpstr>
      <vt:lpstr>Wingdings</vt:lpstr>
      <vt:lpstr>Office Theme</vt:lpstr>
      <vt:lpstr>Struktur WordNet dan metode-metode pengukuran word similarity berdasar WordNet</vt:lpstr>
      <vt:lpstr>Outline</vt:lpstr>
      <vt:lpstr>Pengertian Wordnet</vt:lpstr>
      <vt:lpstr>PowerPoint Presentation</vt:lpstr>
      <vt:lpstr>Struktur WordNet</vt:lpstr>
      <vt:lpstr>Metode pengukuran word similarity</vt:lpstr>
      <vt:lpstr>Path-based Algorithm</vt:lpstr>
      <vt:lpstr>Lesk Algorithm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2018-11-07T01:03:36Z</dcterms:created>
  <dcterms:modified xsi:type="dcterms:W3CDTF">2018-11-07T09:52:56Z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